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93" r:id="rId2"/>
    <p:sldId id="101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0820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06" autoAdjust="0"/>
    <p:restoredTop sz="86058"/>
  </p:normalViewPr>
  <p:slideViewPr>
    <p:cSldViewPr snapToGrid="0">
      <p:cViewPr varScale="1">
        <p:scale>
          <a:sx n="87" d="100"/>
          <a:sy n="87" d="100"/>
        </p:scale>
        <p:origin x="472" y="192"/>
      </p:cViewPr>
      <p:guideLst/>
    </p:cSldViewPr>
  </p:slideViewPr>
  <p:notesTextViewPr>
    <p:cViewPr>
      <p:scale>
        <a:sx n="160" d="100"/>
        <a:sy n="16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327105-6CF8-1647-A062-0D7F92ADD36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296F85-80FC-3044-9FA4-110C5AD2D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81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94c81c31a_3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594c81c31a_3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Not content to just have these kinds of </a:t>
            </a:r>
            <a:r>
              <a:rPr lang="en-US" dirty="0" err="1"/>
              <a:t>pipelins</a:t>
            </a:r>
            <a:r>
              <a:rPr lang="en-US" dirty="0"/>
              <a:t> for fMRI, Matt </a:t>
            </a:r>
            <a:r>
              <a:rPr lang="en-US" dirty="0" err="1"/>
              <a:t>Cieslak</a:t>
            </a:r>
            <a:r>
              <a:rPr lang="en-US" dirty="0"/>
              <a:t>, a senior scientist in our group, built </a:t>
            </a:r>
            <a:r>
              <a:rPr lang="en-US" dirty="0" err="1"/>
              <a:t>QSIPrep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 err="1"/>
              <a:t>QSIPrep</a:t>
            </a:r>
            <a:r>
              <a:rPr lang="en-US" dirty="0"/>
              <a:t> is a fully containerized pipeline that can handle nearly any diffusion imaging acquisition.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Because it is a bids app, it reads the imaging </a:t>
            </a:r>
            <a:r>
              <a:rPr lang="en-US" dirty="0" err="1"/>
              <a:t>paramters</a:t>
            </a:r>
            <a:r>
              <a:rPr lang="en-US" dirty="0"/>
              <a:t> from the meta-data encoded in BIDS and automatically configures to build appropriate and reproducible </a:t>
            </a:r>
            <a:r>
              <a:rPr lang="en-US" dirty="0" err="1"/>
              <a:t>pipleines</a:t>
            </a:r>
            <a:r>
              <a:rPr lang="en-US" dirty="0"/>
              <a:t> for the data.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Furthermore, in includes modular reconstruction </a:t>
            </a:r>
            <a:r>
              <a:rPr lang="en-US" dirty="0" err="1"/>
              <a:t>workfows</a:t>
            </a:r>
            <a:r>
              <a:rPr lang="en-US" dirty="0"/>
              <a:t> that are interoperable, allowing users to leverage tools from different software packages that often don’t play well together.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The paper describing it should be out shortly in Nature methods, but </a:t>
            </a:r>
            <a:r>
              <a:rPr lang="en-US" dirty="0" err="1"/>
              <a:t>QSIPrep</a:t>
            </a:r>
            <a:r>
              <a:rPr lang="en-US" dirty="0"/>
              <a:t> has already been downloaded around 6,000 times from </a:t>
            </a:r>
            <a:r>
              <a:rPr lang="en-US" dirty="0" err="1"/>
              <a:t>dockerhub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0546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58A2E8-6103-A64F-B06C-49B2F099CEE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9071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735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658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876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02880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12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102936"/>
            <a:ext cx="10058400" cy="47661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43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077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936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788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01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40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098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399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907F32E-FDBE-2F4F-A789-AE05A8A491D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20FFD2E-F136-E240-9259-59A090A2E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8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3">
            <a:extLst>
              <a:ext uri="{FF2B5EF4-FFF2-40B4-BE49-F238E27FC236}">
                <a16:creationId xmlns:a16="http://schemas.microsoft.com/office/drawing/2014/main" id="{04F9392E-1900-3C4C-B20D-0DD4F07A44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914" y="160378"/>
            <a:ext cx="3200400" cy="2286000"/>
          </a:xfrm>
          <a:prstGeom prst="rect">
            <a:avLst/>
          </a:prstGeom>
          <a:ln w="19050">
            <a:noFill/>
          </a:ln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>
            <a:lvl1pPr lvl="0" algn="l" defTabSz="914400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" dirty="0">
                <a:solidFill>
                  <a:schemeClr val="bg1"/>
                </a:solidFill>
              </a:rPr>
              <a:t>Diffusion Processing with </a:t>
            </a:r>
            <a:r>
              <a:rPr lang="en" dirty="0">
                <a:solidFill>
                  <a:schemeClr val="bg1"/>
                </a:solidFill>
                <a:latin typeface="Courier" pitchFamily="2" charset="0"/>
              </a:rPr>
              <a:t>QSIPrep</a:t>
            </a:r>
            <a:br>
              <a:rPr lang="en" dirty="0">
                <a:solidFill>
                  <a:schemeClr val="bg1"/>
                </a:solidFill>
                <a:latin typeface="Courier" pitchFamily="2" charset="0"/>
              </a:rPr>
            </a:br>
            <a:r>
              <a:rPr lang="en" dirty="0">
                <a:solidFill>
                  <a:schemeClr val="bg1"/>
                </a:solidFill>
              </a:rPr>
              <a:t>in </a:t>
            </a:r>
            <a:r>
              <a:rPr lang="en" dirty="0" err="1">
                <a:solidFill>
                  <a:schemeClr val="bg1"/>
                </a:solidFill>
                <a:latin typeface="Courier" pitchFamily="2" charset="0"/>
              </a:rPr>
              <a:t>NiChart</a:t>
            </a:r>
            <a:endParaRPr lang="en-US" dirty="0">
              <a:solidFill>
                <a:schemeClr val="bg1"/>
              </a:solidFill>
              <a:latin typeface="Courier" pitchFamily="2" charset="0"/>
            </a:endParaRPr>
          </a:p>
        </p:txBody>
      </p:sp>
      <p:pic>
        <p:nvPicPr>
          <p:cNvPr id="18" name="image2.png">
            <a:extLst>
              <a:ext uri="{FF2B5EF4-FFF2-40B4-BE49-F238E27FC236}">
                <a16:creationId xmlns:a16="http://schemas.microsoft.com/office/drawing/2014/main" id="{56029D0F-9E5C-7245-81F9-0497B4387F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530645" y="78807"/>
            <a:ext cx="4948188" cy="4735142"/>
          </a:xfrm>
          <a:prstGeom prst="rect">
            <a:avLst/>
          </a:prstGeom>
          <a:ln/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859275C-421E-1044-8F73-515B6D572BE8}"/>
              </a:ext>
            </a:extLst>
          </p:cNvPr>
          <p:cNvSpPr txBox="1"/>
          <p:nvPr/>
        </p:nvSpPr>
        <p:spPr>
          <a:xfrm>
            <a:off x="-274434" y="5568718"/>
            <a:ext cx="42862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Matt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Cieslak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Ph.D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Senior Scientist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AE9CAC-F0DC-564D-A703-52A1105ECF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381" y="6399715"/>
            <a:ext cx="38574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Cieslak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et al., 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Nature Methods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2021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pic>
        <p:nvPicPr>
          <p:cNvPr id="3" name="Picture 2" descr="A person wearing glasses&#10;&#10;Description automatically generated">
            <a:extLst>
              <a:ext uri="{FF2B5EF4-FFF2-40B4-BE49-F238E27FC236}">
                <a16:creationId xmlns:a16="http://schemas.microsoft.com/office/drawing/2014/main" id="{DB619527-0B06-6841-AEBC-A19C784B4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4619" y="3476976"/>
            <a:ext cx="1595988" cy="18469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BEA7D2-1042-0A6B-F948-757E046896B1}"/>
              </a:ext>
            </a:extLst>
          </p:cNvPr>
          <p:cNvSpPr txBox="1"/>
          <p:nvPr/>
        </p:nvSpPr>
        <p:spPr>
          <a:xfrm>
            <a:off x="4402662" y="4919008"/>
            <a:ext cx="793636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/>
              <a:t>&gt;25,000 total downloads</a:t>
            </a:r>
          </a:p>
          <a:p>
            <a:pPr marL="628650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/>
              <a:t>Ingress preprocessed data from UK Biobank / HCP</a:t>
            </a:r>
          </a:p>
          <a:p>
            <a:pPr marL="628650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/>
              <a:t>Additional continuous integration testing on </a:t>
            </a:r>
            <a:r>
              <a:rPr lang="en-US" sz="2400" dirty="0" err="1"/>
              <a:t>CircleCI</a:t>
            </a:r>
            <a:endParaRPr lang="en-US" sz="2400" dirty="0"/>
          </a:p>
          <a:p>
            <a:pPr marL="628650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/>
              <a:t>Custom reconstruction workflow</a:t>
            </a:r>
          </a:p>
          <a:p>
            <a:pPr marL="628650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/>
              <a:t>9,000 runs since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NiChart</a:t>
            </a:r>
            <a:r>
              <a:rPr lang="en-US" sz="2400" dirty="0"/>
              <a:t> version release</a:t>
            </a:r>
          </a:p>
        </p:txBody>
      </p:sp>
    </p:spTree>
    <p:extLst>
      <p:ext uri="{BB962C8B-B14F-4D97-AF65-F5344CB8AC3E}">
        <p14:creationId xmlns:p14="http://schemas.microsoft.com/office/powerpoint/2010/main" val="3624033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807154B5-DD3D-C648-9C7A-15C64AB501A1}"/>
              </a:ext>
            </a:extLst>
          </p:cNvPr>
          <p:cNvSpPr txBox="1">
            <a:spLocks/>
          </p:cNvSpPr>
          <p:nvPr/>
        </p:nvSpPr>
        <p:spPr>
          <a:xfrm>
            <a:off x="569826" y="232940"/>
            <a:ext cx="9463174" cy="619676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spcFirstLastPara="1" vert="horz" wrap="square" lIns="91425" tIns="91425" rIns="91425" bIns="91425" rtlCol="0" anchor="t" anchorCtr="0">
            <a:normAutofit fontScale="97500" lnSpcReduction="10000"/>
          </a:bodyPr>
          <a:lstStyle>
            <a:lvl1pPr lvl="0" algn="l" defTabSz="914400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Pts val="2800"/>
              <a:buFontTx/>
              <a:buNone/>
              <a:tabLst/>
              <a:defRPr/>
            </a:pPr>
            <a:r>
              <a:rPr lang="en" sz="3600" dirty="0">
                <a:solidFill>
                  <a:schemeClr val="tx1"/>
                </a:solidFill>
                <a:latin typeface="Courier" pitchFamily="2" charset="0"/>
              </a:rPr>
              <a:t>XCP-D</a:t>
            </a:r>
            <a:r>
              <a:rPr lang="en" sz="3600" dirty="0">
                <a:solidFill>
                  <a:schemeClr val="tx1"/>
                </a:solidFill>
                <a:latin typeface="Calibri Light" panose="020F0302020204030204"/>
              </a:rPr>
              <a:t> for </a:t>
            </a:r>
            <a:r>
              <a:rPr lang="en" sz="3600" dirty="0" err="1">
                <a:solidFill>
                  <a:schemeClr val="tx1"/>
                </a:solidFill>
                <a:latin typeface="Courier" pitchFamily="2" charset="0"/>
              </a:rPr>
              <a:t>NiCharts</a:t>
            </a:r>
            <a:endParaRPr kumimoji="0" lang="en-US" sz="3600" b="0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" pitchFamily="2" charset="0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062AD-42BD-64E7-3F9A-0A79DF3B0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26" y="1287003"/>
            <a:ext cx="4400380" cy="4863074"/>
          </a:xfrm>
        </p:spPr>
        <p:txBody>
          <a:bodyPr>
            <a:noAutofit/>
          </a:bodyPr>
          <a:lstStyle/>
          <a:p>
            <a:pPr marL="628650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</a:rPr>
              <a:t>&gt;10,000 total downloads</a:t>
            </a:r>
          </a:p>
          <a:p>
            <a:pPr marL="628650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</a:rPr>
              <a:t>Fully-refactored in </a:t>
            </a:r>
            <a:r>
              <a:rPr lang="en-US" sz="2400" dirty="0" err="1">
                <a:solidFill>
                  <a:schemeClr val="tx1"/>
                </a:solidFill>
              </a:rPr>
              <a:t>Nipype</a:t>
            </a:r>
            <a:endParaRPr lang="en-US" sz="2400" dirty="0">
              <a:solidFill>
                <a:schemeClr val="tx1"/>
              </a:solidFill>
            </a:endParaRPr>
          </a:p>
          <a:p>
            <a:pPr marL="628650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</a:rPr>
              <a:t>Workflow to ingress minimally preprocessed data from UK Biobank / HCP</a:t>
            </a:r>
          </a:p>
          <a:p>
            <a:pPr marL="628650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</a:rPr>
              <a:t>Extensive new continuous integration testing on </a:t>
            </a:r>
            <a:r>
              <a:rPr lang="en-US" sz="2400" dirty="0" err="1">
                <a:solidFill>
                  <a:schemeClr val="tx1"/>
                </a:solidFill>
              </a:rPr>
              <a:t>CircleCI</a:t>
            </a:r>
            <a:endParaRPr lang="en-US" sz="2400" dirty="0">
              <a:solidFill>
                <a:schemeClr val="tx1"/>
              </a:solidFill>
            </a:endParaRPr>
          </a:p>
          <a:p>
            <a:pPr marL="292608" lvl="1" indent="0">
              <a:lnSpc>
                <a:spcPct val="100000"/>
              </a:lnSpc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921258" lvl="1" indent="-628650">
              <a:lnSpc>
                <a:spcPct val="100000"/>
              </a:lnSpc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3571C1-E2AE-8E8E-DB6B-40E8BB8E9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154906"/>
            <a:ext cx="1489586" cy="17030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E4B1C4-94D5-9DEF-FDA4-EB1E0471C525}"/>
              </a:ext>
            </a:extLst>
          </p:cNvPr>
          <p:cNvSpPr txBox="1"/>
          <p:nvPr/>
        </p:nvSpPr>
        <p:spPr>
          <a:xfrm>
            <a:off x="510834" y="6299848"/>
            <a:ext cx="5387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Taylor </a:t>
            </a:r>
            <a:r>
              <a:rPr lang="en-US" b="1" dirty="0" err="1">
                <a:solidFill>
                  <a:schemeClr val="bg1"/>
                </a:solidFill>
              </a:rPr>
              <a:t>Salo</a:t>
            </a:r>
            <a:r>
              <a:rPr lang="en-US" b="1" dirty="0">
                <a:solidFill>
                  <a:schemeClr val="bg1"/>
                </a:solidFill>
              </a:rPr>
              <a:t>, PhD</a:t>
            </a:r>
          </a:p>
          <a:p>
            <a:pPr algn="ctr"/>
            <a:r>
              <a:rPr lang="en-US" i="1" dirty="0">
                <a:solidFill>
                  <a:schemeClr val="bg1"/>
                </a:solidFill>
              </a:rPr>
              <a:t>Post-doctoral Software Engineer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8E1790-802A-4632-2055-4D6388EFD2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66717" y="6422958"/>
            <a:ext cx="36888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Mehta &amp;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Salo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et al., 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BioRxiv 2023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BCC0941-B661-C9A2-943E-696350D02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8086" y="1146875"/>
            <a:ext cx="4743525" cy="5005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091772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1294</TotalTime>
  <Words>216</Words>
  <Application>Microsoft Macintosh PowerPoint</Application>
  <PresentationFormat>Widescreen</PresentationFormat>
  <Paragraphs>25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Calibri</vt:lpstr>
      <vt:lpstr>Calibri Light</vt:lpstr>
      <vt:lpstr>Courier</vt:lpstr>
      <vt:lpstr>Courier New</vt:lpstr>
      <vt:lpstr>Tw Cen MT</vt:lpstr>
      <vt:lpstr>Retrospect</vt:lpstr>
      <vt:lpstr>Diffusion Processing with QSIPrep in NiChart</vt:lpstr>
      <vt:lpstr>PowerPoint Presentation</vt:lpstr>
    </vt:vector>
  </TitlesOfParts>
  <Company>The Children's Hospital of Philadelphia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Laney, Nina C</dc:creator>
  <cp:lastModifiedBy>Satterthwaite, Theodore</cp:lastModifiedBy>
  <cp:revision>50</cp:revision>
  <dcterms:created xsi:type="dcterms:W3CDTF">2018-12-11T18:58:09Z</dcterms:created>
  <dcterms:modified xsi:type="dcterms:W3CDTF">2024-01-26T13:44:11Z</dcterms:modified>
</cp:coreProperties>
</file>

<file path=docProps/thumbnail.jpeg>
</file>